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88516-9252-4710-A8A5-3453112EF1AB}" type="datetimeFigureOut">
              <a:rPr lang="es-MX" smtClean="0"/>
              <a:pPr/>
              <a:t>09/10/2013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11BBB-9853-48F9-BAFE-FBD02F20A858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23528" y="260648"/>
            <a:ext cx="86409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>
                <a:solidFill>
                  <a:schemeClr val="bg1"/>
                </a:solidFill>
              </a:rPr>
              <a:t>DECRETO </a:t>
            </a:r>
            <a:r>
              <a:rPr lang="es-MX" sz="2400" b="1" dirty="0" smtClean="0">
                <a:solidFill>
                  <a:schemeClr val="bg1"/>
                </a:solidFill>
              </a:rPr>
              <a:t>POR EL QUE SE REFORMAN, ADICIONAN Y DEROGAN DIVERSAS DISPOSICIONES DE LA LEY GENERAL DE EDUCACIÓN.</a:t>
            </a:r>
            <a:endParaRPr lang="es-MX" sz="2400" b="1" dirty="0">
              <a:solidFill>
                <a:schemeClr val="bg1"/>
              </a:solidFill>
            </a:endParaRPr>
          </a:p>
          <a:p>
            <a:pPr algn="just"/>
            <a:endParaRPr lang="es-MX" sz="2400" b="1" dirty="0" smtClean="0">
              <a:solidFill>
                <a:schemeClr val="bg1"/>
              </a:solidFill>
            </a:endParaRPr>
          </a:p>
          <a:p>
            <a:pPr algn="just"/>
            <a:r>
              <a:rPr lang="es-MX" sz="2400" b="1" dirty="0" smtClean="0">
                <a:solidFill>
                  <a:schemeClr val="bg1"/>
                </a:solidFill>
              </a:rPr>
              <a:t>Artículo </a:t>
            </a:r>
            <a:r>
              <a:rPr lang="es-MX" sz="2400" b="1" dirty="0">
                <a:solidFill>
                  <a:schemeClr val="bg1"/>
                </a:solidFill>
              </a:rPr>
              <a:t>6o.- La educación que el Estado imparta será gratuita. Las donaciones o cuotas voluntarias destinadas a dicha educación en ningún caso se entenderán como contraprestaciones del servicio educativo. Las autoridades educativas en el ámbito de su competencia, establecerán los mecanismos para la regulación, destino, aplicación, transparencia y vigilancia de las donaciones o cuotas voluntarias.</a:t>
            </a:r>
          </a:p>
          <a:p>
            <a:pPr algn="just"/>
            <a:r>
              <a:rPr lang="es-MX" sz="2400" b="1" dirty="0">
                <a:solidFill>
                  <a:schemeClr val="bg1"/>
                </a:solidFill>
              </a:rPr>
              <a:t>Se prohíbe el pago de cualquier contraprestación que impida o condicione la prestación del servicio educativo a los educandos.</a:t>
            </a:r>
          </a:p>
          <a:p>
            <a:pPr algn="just"/>
            <a:r>
              <a:rPr lang="es-MX" sz="2400" b="1" dirty="0">
                <a:solidFill>
                  <a:schemeClr val="bg1"/>
                </a:solidFill>
              </a:rPr>
              <a:t>En ningún caso se podrá condicionar la inscripción, el acceso a la escuela, la aplicación de evaluaciones o exámenes, la entrega de documentación a los educandos o afectar en cualquier sentido la igualdad en el trato a los alumnos, al pago de contraprestación alguna.</a:t>
            </a:r>
          </a:p>
          <a:p>
            <a:pPr algn="just"/>
            <a:endParaRPr lang="es-MX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179512" y="260648"/>
            <a:ext cx="87129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b="1" dirty="0">
                <a:solidFill>
                  <a:schemeClr val="bg1"/>
                </a:solidFill>
              </a:rPr>
              <a:t>Artículo 24 Bis.- La Secretaría, mediante disposiciones de carácter general que se publiquen en el Diario Oficial de la Federación y sin perjuicio del cumplimiento de otras disposiciones que resulten aplicables, establecerá los lineamientos a que deberán sujetarse el expendio y distribución de los alimentos y bebidas preparados y procesados, dentro de toda escuela, en cuya elaboración se cumplirán los criterios nutrimentales que para tal efecto determine la Secretaría de Salud.</a:t>
            </a:r>
          </a:p>
          <a:p>
            <a:pPr algn="just"/>
            <a:r>
              <a:rPr lang="es-MX" sz="2800" b="1" dirty="0">
                <a:solidFill>
                  <a:schemeClr val="bg1"/>
                </a:solidFill>
              </a:rPr>
              <a:t>Estas disposiciones de carácter general comprenderán las regulaciones que prohíban los alimentos que no favorezcan la salud de los educandos y fomenten aquellos de carácter nutrimental.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51520" y="260648"/>
            <a:ext cx="864096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200" b="1" dirty="0">
                <a:solidFill>
                  <a:schemeClr val="bg1"/>
                </a:solidFill>
              </a:rPr>
              <a:t>Artículo 25.- ...</a:t>
            </a:r>
          </a:p>
          <a:p>
            <a:pPr algn="just"/>
            <a:r>
              <a:rPr lang="es-MX" sz="3200" b="1" dirty="0">
                <a:solidFill>
                  <a:schemeClr val="bg1"/>
                </a:solidFill>
              </a:rPr>
              <a:t>...</a:t>
            </a:r>
          </a:p>
          <a:p>
            <a:pPr algn="just"/>
            <a:r>
              <a:rPr lang="es-MX" sz="3200" b="1" dirty="0">
                <a:solidFill>
                  <a:schemeClr val="bg1"/>
                </a:solidFill>
              </a:rPr>
              <a:t>...</a:t>
            </a:r>
          </a:p>
          <a:p>
            <a:pPr algn="just"/>
            <a:r>
              <a:rPr lang="es-MX" sz="3200" b="1" dirty="0">
                <a:solidFill>
                  <a:schemeClr val="bg1"/>
                </a:solidFill>
              </a:rPr>
              <a:t>...</a:t>
            </a:r>
          </a:p>
          <a:p>
            <a:pPr algn="just"/>
            <a:r>
              <a:rPr lang="es-MX" sz="3200" b="1" dirty="0">
                <a:solidFill>
                  <a:schemeClr val="bg1"/>
                </a:solidFill>
              </a:rPr>
              <a:t>Las autoridades educativas federal y de las entidades federativas están obligadas a incluir en el proyecto de presupuesto que sometan a la aprobación de la Cámara de Diputados y de las legislaturas locales, los recursos suficientes para fortalecer la autonomía de la gestión escolar de acuerdo a lo establecido en el artículo 28 Bis de esta Ley.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16632"/>
            <a:ext cx="8784976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>
                <a:solidFill>
                  <a:schemeClr val="bg1"/>
                </a:solidFill>
              </a:rPr>
              <a:t>A</a:t>
            </a:r>
            <a:r>
              <a:rPr lang="es-MX" sz="2300" b="1" dirty="0">
                <a:solidFill>
                  <a:schemeClr val="bg1"/>
                </a:solidFill>
              </a:rPr>
              <a:t>rtículo 28 bis.- Las autoridades educativas federal, locales y municipales, en el ámbito de sus atribuciones, deberán ejecutar programas y acciones tendientes a fortalecer la autonomía de gestión de las escuelas.</a:t>
            </a:r>
          </a:p>
          <a:p>
            <a:pPr algn="just"/>
            <a:r>
              <a:rPr lang="es-MX" sz="2300" b="1" dirty="0">
                <a:solidFill>
                  <a:schemeClr val="bg1"/>
                </a:solidFill>
              </a:rPr>
              <a:t>En las escuelas de educación básica, la Secretaría emitirá los lineamientos que deberán seguir las autoridades educativas locales y municipales para formular los programas de gestión escolar, mismos que tendrán como objetivos:</a:t>
            </a:r>
          </a:p>
          <a:p>
            <a:pPr algn="just"/>
            <a:r>
              <a:rPr lang="es-MX" sz="2300" b="1" dirty="0">
                <a:solidFill>
                  <a:schemeClr val="bg1"/>
                </a:solidFill>
              </a:rPr>
              <a:t>I.- Usar los resultados de la evaluación como retroalimentación para la mejora continua en cada ciclo escolar;</a:t>
            </a:r>
          </a:p>
          <a:p>
            <a:pPr algn="just"/>
            <a:r>
              <a:rPr lang="es-MX" sz="2300" b="1" dirty="0">
                <a:solidFill>
                  <a:schemeClr val="bg1"/>
                </a:solidFill>
              </a:rPr>
              <a:t>II.- Desarrollar una planeación anual de actividades, con metas verificables y puestas en conocimiento de la autoridad y la comunidad escolar, y</a:t>
            </a:r>
          </a:p>
          <a:p>
            <a:pPr algn="just"/>
            <a:r>
              <a:rPr lang="es-MX" sz="2300" b="1" dirty="0">
                <a:solidFill>
                  <a:schemeClr val="bg1"/>
                </a:solidFill>
              </a:rPr>
              <a:t>III.- Administrar en forma transparente y eficiente los recursos que reciba para mejorar su infraestructura, comprar materiales educativos, resolver problemas de operación básicos y propiciar condiciones de participación para que alumnos, maestros y padres de familia, bajo el liderazgo del director, se involucren en la resolución de los retos que cada escuela enfrenta.</a:t>
            </a:r>
          </a:p>
          <a:p>
            <a:pPr algn="just"/>
            <a:endParaRPr lang="es-MX" sz="2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1520" y="260648"/>
            <a:ext cx="864096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</a:rPr>
              <a:t>TRANSITORIOS</a:t>
            </a:r>
            <a:endParaRPr lang="es-MX" sz="3200" b="1" dirty="0" smtClean="0">
              <a:solidFill>
                <a:schemeClr val="bg1"/>
              </a:solidFill>
            </a:endParaRPr>
          </a:p>
          <a:p>
            <a:pPr algn="just"/>
            <a:r>
              <a:rPr lang="es-MX" sz="3200" b="1" dirty="0" smtClean="0">
                <a:solidFill>
                  <a:schemeClr val="bg1"/>
                </a:solidFill>
              </a:rPr>
              <a:t>Décimo </a:t>
            </a:r>
            <a:r>
              <a:rPr lang="es-MX" sz="3200" b="1" dirty="0">
                <a:solidFill>
                  <a:schemeClr val="bg1"/>
                </a:solidFill>
              </a:rPr>
              <a:t>Primero. Las erogaciones que se generen con motivo de la entrada en vigor del presente Decreto se realizarán con cargo a la disponibilidad presupuestaria que se apruebe para tal fin al sector educativo para el ejercicio fiscal de que se trate, lo cual se llevará a cabo de manera progresiva con el objeto de cumplir con las obligaciones que tendrán a su cargo las autoridades competentes, derivadas del presente Decreto.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79512" y="188640"/>
            <a:ext cx="8784976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>
                <a:solidFill>
                  <a:schemeClr val="bg1"/>
                </a:solidFill>
              </a:rPr>
              <a:t>DECRETO por el que se expide la Ley General del Servicio Profesional Docente.</a:t>
            </a:r>
          </a:p>
          <a:p>
            <a:pPr algn="just"/>
            <a:r>
              <a:rPr lang="es-MX" sz="2000" b="1" dirty="0" smtClean="0">
                <a:solidFill>
                  <a:schemeClr val="bg1"/>
                </a:solidFill>
              </a:rPr>
              <a:t>CAPÍTULO </a:t>
            </a:r>
            <a:r>
              <a:rPr lang="es-MX" sz="2000" b="1" dirty="0">
                <a:solidFill>
                  <a:schemeClr val="bg1"/>
                </a:solidFill>
              </a:rPr>
              <a:t>VI</a:t>
            </a:r>
          </a:p>
          <a:p>
            <a:pPr algn="just"/>
            <a:r>
              <a:rPr lang="es-MX" sz="2000" b="1" dirty="0">
                <a:solidFill>
                  <a:schemeClr val="bg1"/>
                </a:solidFill>
              </a:rPr>
              <a:t>De otras Promociones en el Servicio</a:t>
            </a:r>
          </a:p>
          <a:p>
            <a:pPr algn="just"/>
            <a:r>
              <a:rPr lang="es-MX" sz="2000" b="1" dirty="0">
                <a:solidFill>
                  <a:schemeClr val="bg1"/>
                </a:solidFill>
              </a:rPr>
              <a:t>Artículo 41. El Nombramiento como Personal Docente con Funciones de Asesoría Técnica Pedagógica será considerado como una Promoción. La selección se llevará a cabo mediante concurso de oposición de conformidad con lo señalado en el Título Segundo, Capítulo IV de esta Ley. El personal seleccionado estará sujeto a un periodo de inducción con duración de dos años ininterrumpidos, a cursos de actualización profesional y a una evaluación para determinar si cumple con las exigencias propias de la función.</a:t>
            </a:r>
          </a:p>
          <a:p>
            <a:pPr algn="just"/>
            <a:r>
              <a:rPr lang="es-MX" sz="2000" b="1" dirty="0">
                <a:solidFill>
                  <a:schemeClr val="bg1"/>
                </a:solidFill>
              </a:rPr>
              <a:t>Durante el periodo de inducción el personal recibirá Incentivos temporales y continuará con su plaza docente. En caso de que acredite la suficiencia en el nivel de desempeño correspondiente al término del periodo de inducción, la Autoridad Educativa u Organismo Descentralizado otorgará el Nombramiento Definitivo con la categoría de Asesor Técnico Pedagógico prevista en la estructura ocupacional autorizada.</a:t>
            </a:r>
          </a:p>
          <a:p>
            <a:pPr algn="just"/>
            <a:r>
              <a:rPr lang="es-MX" sz="2000" b="1" dirty="0">
                <a:solidFill>
                  <a:schemeClr val="bg1"/>
                </a:solidFill>
              </a:rPr>
              <a:t>El personal que incumpla este periodo de inducción, con la obligación de evaluación o cuando en ésta se identifique la insuficiencia en el nivel de desempeño correspondiente, volverá a su función docente en la Escuela en que hubiere estado asignado.</a:t>
            </a:r>
          </a:p>
          <a:p>
            <a:pPr algn="just"/>
            <a:endParaRPr lang="es-MX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782</Words>
  <Application>Microsoft Office PowerPoint</Application>
  <PresentationFormat>Presentación en pantalla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GILBERTO</dc:creator>
  <cp:lastModifiedBy>GILBERTO</cp:lastModifiedBy>
  <cp:revision>5</cp:revision>
  <dcterms:created xsi:type="dcterms:W3CDTF">2013-10-10T02:00:10Z</dcterms:created>
  <dcterms:modified xsi:type="dcterms:W3CDTF">2013-10-10T02:55:59Z</dcterms:modified>
</cp:coreProperties>
</file>